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Kunstler Script" panose="030304020206070D0D06" pitchFamily="66" charset="77"/>
      <p:regular r:id="rId22"/>
    </p:embeddedFont>
    <p:embeddedFont>
      <p:font typeface="Lato" panose="020F0502020204030203" pitchFamily="34" charset="0"/>
      <p:regular r:id="rId23"/>
      <p:bold r:id="rId23"/>
      <p:italic r:id="rId23"/>
      <p:boldItalic r:id="rId23"/>
    </p:embeddedFont>
    <p:embeddedFont>
      <p:font typeface="Montserrat"/>
      <p:regular r:id="rId23"/>
      <p:bold r:id="rId23"/>
      <p:italic r:id="rId23"/>
      <p:boldItalic r:id="rId23"/>
    </p:embeddedFont>
    <p:embeddedFont>
      <p:font typeface="Roboto"/>
      <p:regular r:id="rId23"/>
      <p:bold r:id="rId23"/>
      <p:italic r:id="rId23"/>
      <p:boldItalic r:id="rId23"/>
    </p:embeddedFont>
    <p:embeddedFont>
      <p:font typeface="Roboto Light"/>
      <p:regular r:id="rId23"/>
      <p:bold r:id="rId23"/>
      <p:italic r:id="rId23"/>
      <p:boldItalic r:id="rId23"/>
    </p:embeddedFont>
    <p:embeddedFont>
      <p:font typeface="Roboto Thin"/>
      <p:regular r:id="rId23"/>
      <p:bold r:id="rId23"/>
      <p:italic r:id="rId23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02B"/>
    <a:srgbClr val="222832"/>
    <a:srgbClr val="1247BE"/>
    <a:srgbClr val="82C7A5"/>
    <a:srgbClr val="014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50"/>
  </p:normalViewPr>
  <p:slideViewPr>
    <p:cSldViewPr snapToGrid="0">
      <p:cViewPr varScale="1">
        <p:scale>
          <a:sx n="112" d="100"/>
          <a:sy n="112" d="100"/>
        </p:scale>
        <p:origin x="200" y="9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NUL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slide" Target="slide4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15.xml"/><Relationship Id="rId3" Type="http://schemas.openxmlformats.org/officeDocument/2006/relationships/slide" Target="slide7.xml"/><Relationship Id="rId7" Type="http://schemas.openxmlformats.org/officeDocument/2006/relationships/image" Target="../media/image12.png"/><Relationship Id="rId12" Type="http://schemas.openxmlformats.org/officeDocument/2006/relationships/slide" Target="slide14.xml"/><Relationship Id="rId2" Type="http://schemas.openxmlformats.org/officeDocument/2006/relationships/slide" Target="slide6.xml"/><Relationship Id="rId16" Type="http://schemas.openxmlformats.org/officeDocument/2006/relationships/hyperlink" Target="https://en.wikipedia.org/wiki/User_interface_design" TargetMode="Externa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10.xml"/><Relationship Id="rId15" Type="http://schemas.openxmlformats.org/officeDocument/2006/relationships/hyperlink" Target="https://lawsofux.com/" TargetMode="External"/><Relationship Id="rId10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slide" Target="slide11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dobe.com/products/xd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392326" y="448310"/>
            <a:ext cx="6685374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dirty="0"/>
              <a:t>Fundamentos de UX/UI y Desarrollo de prototipos con Adobe XD </a:t>
            </a:r>
            <a:endParaRPr sz="3600" dirty="0"/>
          </a:p>
        </p:txBody>
      </p:sp>
      <p:sp>
        <p:nvSpPr>
          <p:cNvPr id="136" name="Google Shape;136;p13"/>
          <p:cNvSpPr txBox="1"/>
          <p:nvPr/>
        </p:nvSpPr>
        <p:spPr>
          <a:xfrm>
            <a:off x="1611704" y="3723618"/>
            <a:ext cx="19989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Fabian Escoto</a:t>
            </a:r>
            <a:endParaRPr sz="1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1611704" y="4088909"/>
            <a:ext cx="19989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3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@Fabiantr13</a:t>
            </a:r>
            <a:endParaRPr sz="13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56" y="4164004"/>
            <a:ext cx="731050" cy="7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03BA597-285D-7841-93C7-CD615AFD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79" y="3598605"/>
            <a:ext cx="1261825" cy="1261825"/>
          </a:xfrm>
          <a:prstGeom prst="ellipse">
            <a:avLst/>
          </a:prstGeom>
          <a:ln w="9525" cap="rnd">
            <a:solidFill>
              <a:schemeClr val="bg2">
                <a:lumMod val="2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 picture containing light, drawing, table&#10;&#10;Description automatically generated">
            <a:extLst>
              <a:ext uri="{FF2B5EF4-FFF2-40B4-BE49-F238E27FC236}">
                <a16:creationId xmlns:a16="http://schemas.microsoft.com/office/drawing/2014/main" id="{A13AC2CC-D426-AA41-9740-376E651B5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985" y="4164004"/>
            <a:ext cx="269857" cy="26985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2532B8-7362-C046-8508-BFBFBBE28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936" y="3815904"/>
            <a:ext cx="255814" cy="255814"/>
          </a:xfrm>
          <a:prstGeom prst="rect">
            <a:avLst/>
          </a:prstGeo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100A21FA-E992-CF4B-836B-61B6D797EED9}"/>
              </a:ext>
            </a:extLst>
          </p:cNvPr>
          <p:cNvSpPr/>
          <p:nvPr/>
        </p:nvSpPr>
        <p:spPr>
          <a:xfrm rot="16200000">
            <a:off x="4626544" y="2624009"/>
            <a:ext cx="1731223" cy="1671525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BE80D349-8EDF-C04B-952A-C722E582FEE2}"/>
              </a:ext>
            </a:extLst>
          </p:cNvPr>
          <p:cNvSpPr/>
          <p:nvPr/>
        </p:nvSpPr>
        <p:spPr>
          <a:xfrm rot="16200000">
            <a:off x="6395472" y="2640201"/>
            <a:ext cx="1731223" cy="1671525"/>
          </a:xfrm>
          <a:prstGeom prst="hexagon">
            <a:avLst/>
          </a:prstGeom>
          <a:solidFill>
            <a:srgbClr val="82C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80FEB-315E-7641-90BD-9F06E9C7ECB2}"/>
              </a:ext>
            </a:extLst>
          </p:cNvPr>
          <p:cNvSpPr txBox="1"/>
          <p:nvPr/>
        </p:nvSpPr>
        <p:spPr>
          <a:xfrm>
            <a:off x="5230152" y="3134684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UX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4431E-0EF3-D24D-A209-0C1171BAC0E0}"/>
              </a:ext>
            </a:extLst>
          </p:cNvPr>
          <p:cNvSpPr txBox="1"/>
          <p:nvPr/>
        </p:nvSpPr>
        <p:spPr>
          <a:xfrm>
            <a:off x="6425321" y="313468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EAAD8C0B-322F-1844-AB50-45EB7C99D270}"/>
              </a:ext>
            </a:extLst>
          </p:cNvPr>
          <p:cNvSpPr/>
          <p:nvPr/>
        </p:nvSpPr>
        <p:spPr>
          <a:xfrm>
            <a:off x="5091009" y="2796140"/>
            <a:ext cx="2506436" cy="1360715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4C820F-BD2D-604E-9BF8-B8AA6FA5F0F3}"/>
              </a:ext>
            </a:extLst>
          </p:cNvPr>
          <p:cNvSpPr txBox="1"/>
          <p:nvPr/>
        </p:nvSpPr>
        <p:spPr>
          <a:xfrm>
            <a:off x="8277656" y="4850786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 504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4C182B-670C-3546-A931-987028F17CAA}"/>
              </a:ext>
            </a:extLst>
          </p:cNvPr>
          <p:cNvSpPr/>
          <p:nvPr/>
        </p:nvSpPr>
        <p:spPr>
          <a:xfrm>
            <a:off x="561946" y="161632"/>
            <a:ext cx="3850973" cy="4815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Jakob’s Law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214435-8490-674A-B2CD-85B048EF8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3" b="-1"/>
          <a:stretch/>
        </p:blipFill>
        <p:spPr>
          <a:xfrm>
            <a:off x="4363045" y="1087817"/>
            <a:ext cx="1959970" cy="3976631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86AC98-53B2-8143-8475-738952D0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336" y="1087819"/>
            <a:ext cx="1883667" cy="397663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AE109C-0881-6242-ABF2-9D8C676EF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83" y="1087820"/>
            <a:ext cx="1883666" cy="3976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F763B-658C-D14B-86F4-E915AF58A6F9}"/>
              </a:ext>
            </a:extLst>
          </p:cNvPr>
          <p:cNvSpPr txBox="1"/>
          <p:nvPr/>
        </p:nvSpPr>
        <p:spPr>
          <a:xfrm>
            <a:off x="626902" y="780040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Facebook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670EC-3342-A04B-B9B7-F3475291B89F}"/>
              </a:ext>
            </a:extLst>
          </p:cNvPr>
          <p:cNvSpPr txBox="1"/>
          <p:nvPr/>
        </p:nvSpPr>
        <p:spPr>
          <a:xfrm>
            <a:off x="2830932" y="780039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Linkedin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7C674-1289-1B41-96C6-026D275D7132}"/>
              </a:ext>
            </a:extLst>
          </p:cNvPr>
          <p:cNvSpPr txBox="1"/>
          <p:nvPr/>
        </p:nvSpPr>
        <p:spPr>
          <a:xfrm>
            <a:off x="4952736" y="780039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YouTube</a:t>
            </a:r>
          </a:p>
        </p:txBody>
      </p:sp>
      <p:pic>
        <p:nvPicPr>
          <p:cNvPr id="14" name="Picture 13" descr="A close up of a 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CB5CA75-CD12-4247-B395-296881E4D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9" y="230401"/>
            <a:ext cx="343967" cy="3439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F54F3B-F101-FA4D-8985-03F2D1E54AF9}"/>
              </a:ext>
            </a:extLst>
          </p:cNvPr>
          <p:cNvSpPr txBox="1"/>
          <p:nvPr/>
        </p:nvSpPr>
        <p:spPr>
          <a:xfrm>
            <a:off x="6599833" y="3680462"/>
            <a:ext cx="2441098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tx1"/>
                </a:solidFill>
              </a:rPr>
              <a:t>Los usuarios prefieren que su sitio funcione de la misma manera que los demás.</a:t>
            </a:r>
          </a:p>
        </p:txBody>
      </p:sp>
    </p:spTree>
    <p:extLst>
      <p:ext uri="{BB962C8B-B14F-4D97-AF65-F5344CB8AC3E}">
        <p14:creationId xmlns:p14="http://schemas.microsoft.com/office/powerpoint/2010/main" val="302463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4C182B-670C-3546-A931-987028F17CAA}"/>
              </a:ext>
            </a:extLst>
          </p:cNvPr>
          <p:cNvSpPr/>
          <p:nvPr/>
        </p:nvSpPr>
        <p:spPr>
          <a:xfrm>
            <a:off x="561946" y="161632"/>
            <a:ext cx="3850973" cy="4815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Legibilidad</a:t>
            </a:r>
          </a:p>
        </p:txBody>
      </p:sp>
      <p:pic>
        <p:nvPicPr>
          <p:cNvPr id="14" name="Picture 13" descr="A close up of a logo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7CB5CA75-CD12-4247-B395-296881E4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9" y="230401"/>
            <a:ext cx="343967" cy="343967"/>
          </a:xfrm>
          <a:prstGeom prst="rect">
            <a:avLst/>
          </a:prstGeom>
        </p:spPr>
      </p:pic>
      <p:pic>
        <p:nvPicPr>
          <p:cNvPr id="8" name="Picture 7" descr="A picture containing player&#10;&#10;Description automatically generated">
            <a:extLst>
              <a:ext uri="{FF2B5EF4-FFF2-40B4-BE49-F238E27FC236}">
                <a16:creationId xmlns:a16="http://schemas.microsoft.com/office/drawing/2014/main" id="{EFF8886D-245C-EB48-B38E-9D48D081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496" y="798171"/>
            <a:ext cx="2155101" cy="424827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52CBBDF-2A42-C84A-A32B-ACD19E23A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46" y="810603"/>
            <a:ext cx="2164846" cy="42358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BAF642-DEAC-244B-99DF-ED661CA0F56D}"/>
              </a:ext>
            </a:extLst>
          </p:cNvPr>
          <p:cNvSpPr txBox="1"/>
          <p:nvPr/>
        </p:nvSpPr>
        <p:spPr>
          <a:xfrm>
            <a:off x="1230633" y="2111432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unstler Script" panose="020F0502020204030204" pitchFamily="34" charset="0"/>
                <a:cs typeface="Kunstler Script" panose="020F0502020204030204" pitchFamily="34" charset="0"/>
              </a:rPr>
              <a:t>Dev 504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AD9C2E-D1DF-3445-9845-47A120D3A849}"/>
              </a:ext>
            </a:extLst>
          </p:cNvPr>
          <p:cNvSpPr txBox="1"/>
          <p:nvPr/>
        </p:nvSpPr>
        <p:spPr>
          <a:xfrm>
            <a:off x="1230633" y="2478952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>
                <a:solidFill>
                  <a:schemeClr val="bg1">
                    <a:lumMod val="50000"/>
                  </a:schemeClr>
                </a:solidFill>
                <a:latin typeface="Kunstler Script" panose="020F0502020204030204" pitchFamily="34" charset="0"/>
                <a:cs typeface="Kunstler Script" panose="020F0502020204030204" pitchFamily="34" charset="0"/>
              </a:rPr>
              <a:t>Usuario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8DC628-EF22-E14C-97B2-C38BBCCFA5AA}"/>
              </a:ext>
            </a:extLst>
          </p:cNvPr>
          <p:cNvSpPr txBox="1"/>
          <p:nvPr/>
        </p:nvSpPr>
        <p:spPr>
          <a:xfrm>
            <a:off x="1150482" y="2864659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>
                <a:solidFill>
                  <a:schemeClr val="bg1">
                    <a:lumMod val="50000"/>
                  </a:schemeClr>
                </a:solidFill>
                <a:latin typeface="Kunstler Script" panose="020F0502020204030204" pitchFamily="34" charset="0"/>
                <a:cs typeface="Kunstler Script" panose="020F0502020204030204" pitchFamily="34" charset="0"/>
              </a:rPr>
              <a:t>Contraseña</a:t>
            </a:r>
          </a:p>
        </p:txBody>
      </p:sp>
    </p:spTree>
    <p:extLst>
      <p:ext uri="{BB962C8B-B14F-4D97-AF65-F5344CB8AC3E}">
        <p14:creationId xmlns:p14="http://schemas.microsoft.com/office/powerpoint/2010/main" val="307075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4C182B-670C-3546-A931-987028F17CAA}"/>
              </a:ext>
            </a:extLst>
          </p:cNvPr>
          <p:cNvSpPr/>
          <p:nvPr/>
        </p:nvSpPr>
        <p:spPr>
          <a:xfrm>
            <a:off x="561946" y="161632"/>
            <a:ext cx="3850973" cy="4815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Consistencia</a:t>
            </a:r>
          </a:p>
        </p:txBody>
      </p:sp>
      <p:pic>
        <p:nvPicPr>
          <p:cNvPr id="14" name="Picture 13" descr="A close up of a logo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7CB5CA75-CD12-4247-B395-296881E4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9" y="230401"/>
            <a:ext cx="343967" cy="343967"/>
          </a:xfrm>
          <a:prstGeom prst="rect">
            <a:avLst/>
          </a:prstGeom>
        </p:spPr>
      </p:pic>
      <p:pic>
        <p:nvPicPr>
          <p:cNvPr id="4" name="Picture 3" descr="A picture containing swinging, player, blue, ball&#10;&#10;Description automatically generated">
            <a:extLst>
              <a:ext uri="{FF2B5EF4-FFF2-40B4-BE49-F238E27FC236}">
                <a16:creationId xmlns:a16="http://schemas.microsoft.com/office/drawing/2014/main" id="{EC1E6F81-76E7-C741-A7A2-5BB25E196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6" y="802292"/>
            <a:ext cx="2230961" cy="4254392"/>
          </a:xfrm>
          <a:prstGeom prst="rect">
            <a:avLst/>
          </a:prstGeom>
        </p:spPr>
      </p:pic>
      <p:pic>
        <p:nvPicPr>
          <p:cNvPr id="5" name="Picture 4" descr="A picture containing player&#10;&#10;Description automatically generated">
            <a:extLst>
              <a:ext uri="{FF2B5EF4-FFF2-40B4-BE49-F238E27FC236}">
                <a16:creationId xmlns:a16="http://schemas.microsoft.com/office/drawing/2014/main" id="{42EFA678-45E8-1649-AC4A-8B1C1CE23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496" y="798171"/>
            <a:ext cx="2155101" cy="42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69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4C182B-670C-3546-A931-987028F17CAA}"/>
              </a:ext>
            </a:extLst>
          </p:cNvPr>
          <p:cNvSpPr/>
          <p:nvPr/>
        </p:nvSpPr>
        <p:spPr>
          <a:xfrm>
            <a:off x="561946" y="161632"/>
            <a:ext cx="3850973" cy="4815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Comprensibilidad</a:t>
            </a:r>
          </a:p>
        </p:txBody>
      </p:sp>
      <p:pic>
        <p:nvPicPr>
          <p:cNvPr id="14" name="Picture 13" descr="A close up of a logo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7CB5CA75-CD12-4247-B395-296881E4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9" y="230401"/>
            <a:ext cx="343967" cy="343967"/>
          </a:xfrm>
          <a:prstGeom prst="rect">
            <a:avLst/>
          </a:prstGeom>
        </p:spPr>
      </p:pic>
      <p:pic>
        <p:nvPicPr>
          <p:cNvPr id="4" name="Picture 3" descr="A picture containing blue, player, racket, swinging&#10;&#10;Description automatically generated">
            <a:extLst>
              <a:ext uri="{FF2B5EF4-FFF2-40B4-BE49-F238E27FC236}">
                <a16:creationId xmlns:a16="http://schemas.microsoft.com/office/drawing/2014/main" id="{7625A7FF-F504-064C-8C0B-DAF91C937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6" y="827229"/>
            <a:ext cx="2218387" cy="4235102"/>
          </a:xfrm>
          <a:prstGeom prst="rect">
            <a:avLst/>
          </a:prstGeom>
        </p:spPr>
      </p:pic>
      <p:pic>
        <p:nvPicPr>
          <p:cNvPr id="5" name="Picture 4" descr="A picture containing player&#10;&#10;Description automatically generated">
            <a:extLst>
              <a:ext uri="{FF2B5EF4-FFF2-40B4-BE49-F238E27FC236}">
                <a16:creationId xmlns:a16="http://schemas.microsoft.com/office/drawing/2014/main" id="{4B7DC73B-DCD6-9649-9842-8A1CDD6E3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496" y="798171"/>
            <a:ext cx="2155101" cy="42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8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4C182B-670C-3546-A931-987028F17CAA}"/>
              </a:ext>
            </a:extLst>
          </p:cNvPr>
          <p:cNvSpPr/>
          <p:nvPr/>
        </p:nvSpPr>
        <p:spPr>
          <a:xfrm>
            <a:off x="561946" y="161632"/>
            <a:ext cx="3850973" cy="4815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Escalabilidad</a:t>
            </a:r>
          </a:p>
        </p:txBody>
      </p:sp>
      <p:pic>
        <p:nvPicPr>
          <p:cNvPr id="14" name="Picture 13" descr="A close up of a logo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7CB5CA75-CD12-4247-B395-296881E4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9" y="230401"/>
            <a:ext cx="343967" cy="343967"/>
          </a:xfrm>
          <a:prstGeom prst="rect">
            <a:avLst/>
          </a:prstGeom>
        </p:spPr>
      </p:pic>
      <p:pic>
        <p:nvPicPr>
          <p:cNvPr id="5" name="Picture 4" descr="A picture containing player, swinging, blue, ball&#10;&#10;Description automatically generated">
            <a:extLst>
              <a:ext uri="{FF2B5EF4-FFF2-40B4-BE49-F238E27FC236}">
                <a16:creationId xmlns:a16="http://schemas.microsoft.com/office/drawing/2014/main" id="{65096182-6165-FD49-A8E1-4DAEA0E5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6" y="727477"/>
            <a:ext cx="2164845" cy="4254391"/>
          </a:xfrm>
          <a:prstGeom prst="rect">
            <a:avLst/>
          </a:prstGeom>
        </p:spPr>
      </p:pic>
      <p:pic>
        <p:nvPicPr>
          <p:cNvPr id="6" name="Picture 5" descr="A picture containing player&#10;&#10;Description automatically generated">
            <a:extLst>
              <a:ext uri="{FF2B5EF4-FFF2-40B4-BE49-F238E27FC236}">
                <a16:creationId xmlns:a16="http://schemas.microsoft.com/office/drawing/2014/main" id="{F4F662EE-4474-434D-A6B6-6630C4BE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496" y="733595"/>
            <a:ext cx="2155101" cy="42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8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4C182B-670C-3546-A931-987028F17CAA}"/>
              </a:ext>
            </a:extLst>
          </p:cNvPr>
          <p:cNvSpPr/>
          <p:nvPr/>
        </p:nvSpPr>
        <p:spPr>
          <a:xfrm>
            <a:off x="561946" y="161632"/>
            <a:ext cx="3850973" cy="4815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Jerarquía</a:t>
            </a:r>
          </a:p>
        </p:txBody>
      </p:sp>
      <p:pic>
        <p:nvPicPr>
          <p:cNvPr id="14" name="Picture 13" descr="A close up of a logo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7CB5CA75-CD12-4247-B395-296881E4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9" y="230401"/>
            <a:ext cx="343967" cy="343967"/>
          </a:xfrm>
          <a:prstGeom prst="rect">
            <a:avLst/>
          </a:prstGeom>
        </p:spPr>
      </p:pic>
      <p:pic>
        <p:nvPicPr>
          <p:cNvPr id="5" name="Picture 4" descr="A picture containing player, blue, swinging&#10;&#10;Description automatically generated">
            <a:extLst>
              <a:ext uri="{FF2B5EF4-FFF2-40B4-BE49-F238E27FC236}">
                <a16:creationId xmlns:a16="http://schemas.microsoft.com/office/drawing/2014/main" id="{D53D4E56-A993-7949-9D32-A8D28EEAD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6" y="785665"/>
            <a:ext cx="2202942" cy="4254392"/>
          </a:xfrm>
          <a:prstGeom prst="rect">
            <a:avLst/>
          </a:prstGeom>
        </p:spPr>
      </p:pic>
      <p:pic>
        <p:nvPicPr>
          <p:cNvPr id="6" name="Picture 5" descr="A picture containing player&#10;&#10;Description automatically generated">
            <a:extLst>
              <a:ext uri="{FF2B5EF4-FFF2-40B4-BE49-F238E27FC236}">
                <a16:creationId xmlns:a16="http://schemas.microsoft.com/office/drawing/2014/main" id="{C20EA75F-CB91-1B48-A7EB-EDF6890FA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496" y="798171"/>
            <a:ext cx="2155101" cy="42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7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807D44-BCF0-2E41-A3C0-EC07458B60A5}"/>
              </a:ext>
            </a:extLst>
          </p:cNvPr>
          <p:cNvSpPr/>
          <p:nvPr/>
        </p:nvSpPr>
        <p:spPr>
          <a:xfrm>
            <a:off x="1071641" y="4346466"/>
            <a:ext cx="1837372" cy="30777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Google Shape;144;p14"/>
          <p:cNvSpPr txBox="1"/>
          <p:nvPr/>
        </p:nvSpPr>
        <p:spPr>
          <a:xfrm>
            <a:off x="3461250" y="1529400"/>
            <a:ext cx="476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Alex Fabian Escoto</a:t>
            </a:r>
            <a:endParaRPr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3461250" y="2102100"/>
            <a:ext cx="5524000" cy="18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>
                <a:solidFill>
                  <a:schemeClr val="bg1"/>
                </a:solidFill>
                <a:latin typeface="Roboto Thin"/>
                <a:ea typeface="Roboto Thin"/>
                <a:cs typeface="Roboto Thin"/>
                <a:sym typeface="Roboto Thin"/>
              </a:rPr>
              <a:t>Desarrollador de Software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ES_tradnl" sz="1800" dirty="0">
                <a:solidFill>
                  <a:schemeClr val="bg1"/>
                </a:solidFill>
                <a:latin typeface="Roboto Thin"/>
                <a:ea typeface="Roboto Thin"/>
                <a:cs typeface="Roboto Thin"/>
                <a:sym typeface="Roboto Thin"/>
              </a:rPr>
              <a:t>Apasionado de la creación y el aprendizaje de soluciones tecnológicas.</a:t>
            </a: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s-ES_tradnl" sz="1550" b="1" dirty="0">
                <a:solidFill>
                  <a:schemeClr val="bg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s-ES" sz="1550" dirty="0">
                <a:solidFill>
                  <a:schemeClr val="bg1">
                    <a:lumMod val="75000"/>
                  </a:schemeClr>
                </a:solidFill>
              </a:rPr>
              <a:t>La experiencia es el nombre que todos dan a sus errores</a:t>
            </a:r>
            <a:r>
              <a:rPr lang="en-US" sz="1550" dirty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s-ES_tradnl" sz="1550" b="1" dirty="0">
                <a:solidFill>
                  <a:schemeClr val="bg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</a:p>
        </p:txBody>
      </p:sp>
      <p:sp>
        <p:nvSpPr>
          <p:cNvPr id="147" name="Google Shape;147;p14"/>
          <p:cNvSpPr txBox="1"/>
          <p:nvPr/>
        </p:nvSpPr>
        <p:spPr>
          <a:xfrm>
            <a:off x="1374985" y="4072442"/>
            <a:ext cx="1892400" cy="54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@Fabiantr13</a:t>
            </a:r>
            <a:endParaRPr sz="18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829" y="4151329"/>
            <a:ext cx="731050" cy="7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4E67FB2-E2D5-4B4C-A0AE-C6BF7510D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64" y="1529400"/>
            <a:ext cx="2601129" cy="2601129"/>
          </a:xfrm>
          <a:prstGeom prst="ellipse">
            <a:avLst/>
          </a:prstGeom>
          <a:ln w="9525" cap="rnd">
            <a:solidFill>
              <a:schemeClr val="bg2">
                <a:lumMod val="2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454A3-87B6-B64C-8AE8-E7CFFE2ACCB4}"/>
              </a:ext>
            </a:extLst>
          </p:cNvPr>
          <p:cNvSpPr txBox="1"/>
          <p:nvPr/>
        </p:nvSpPr>
        <p:spPr>
          <a:xfrm>
            <a:off x="8277656" y="4850786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 504</a:t>
            </a:r>
          </a:p>
        </p:txBody>
      </p:sp>
      <p:pic>
        <p:nvPicPr>
          <p:cNvPr id="11" name="Picture 10" descr="A picture containing light, drawing, table&#10;&#10;Description automatically generated">
            <a:extLst>
              <a:ext uri="{FF2B5EF4-FFF2-40B4-BE49-F238E27FC236}">
                <a16:creationId xmlns:a16="http://schemas.microsoft.com/office/drawing/2014/main" id="{460490AF-6852-6E47-8BA3-53BE3FF41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677" y="4365425"/>
            <a:ext cx="269857" cy="269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>
            <a:spLocks noGrp="1"/>
          </p:cNvSpPr>
          <p:nvPr>
            <p:ph type="title"/>
          </p:nvPr>
        </p:nvSpPr>
        <p:spPr>
          <a:xfrm>
            <a:off x="351700" y="62060"/>
            <a:ext cx="4158754" cy="8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/>
              <a:t>Nuestra Agenda</a:t>
            </a:r>
            <a:endParaRPr sz="42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CCE5BCB-CE9B-694D-8FFD-3767105DB242}"/>
              </a:ext>
            </a:extLst>
          </p:cNvPr>
          <p:cNvSpPr/>
          <p:nvPr/>
        </p:nvSpPr>
        <p:spPr>
          <a:xfrm>
            <a:off x="831352" y="4262416"/>
            <a:ext cx="1201747" cy="642646"/>
          </a:xfrm>
          <a:prstGeom prst="rightArrow">
            <a:avLst>
              <a:gd name="adj1" fmla="val 80436"/>
              <a:gd name="adj2" fmla="val 50000"/>
            </a:avLst>
          </a:prstGeom>
          <a:solidFill>
            <a:srgbClr val="C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EFE9526-F994-DA45-BDD3-AD32BB44CE55}"/>
              </a:ext>
            </a:extLst>
          </p:cNvPr>
          <p:cNvSpPr/>
          <p:nvPr/>
        </p:nvSpPr>
        <p:spPr>
          <a:xfrm rot="5400000" flipV="1">
            <a:off x="-240731" y="4586604"/>
            <a:ext cx="1329689" cy="814476"/>
          </a:xfrm>
          <a:prstGeom prst="parallelogram">
            <a:avLst>
              <a:gd name="adj" fmla="val 102018"/>
            </a:avLst>
          </a:prstGeom>
          <a:solidFill>
            <a:srgbClr val="8F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2B8F3F-3318-FF43-BF9D-0A4079BA11B9}"/>
              </a:ext>
            </a:extLst>
          </p:cNvPr>
          <p:cNvSpPr/>
          <p:nvPr/>
        </p:nvSpPr>
        <p:spPr>
          <a:xfrm>
            <a:off x="831352" y="881121"/>
            <a:ext cx="1201747" cy="642646"/>
          </a:xfrm>
          <a:prstGeom prst="rightArrow">
            <a:avLst>
              <a:gd name="adj1" fmla="val 80436"/>
              <a:gd name="adj2" fmla="val 50000"/>
            </a:avLst>
          </a:prstGeom>
          <a:solidFill>
            <a:srgbClr val="2F8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8659F06-D210-AD43-9D7C-A5C4B13A6C98}"/>
              </a:ext>
            </a:extLst>
          </p:cNvPr>
          <p:cNvSpPr/>
          <p:nvPr/>
        </p:nvSpPr>
        <p:spPr>
          <a:xfrm rot="5400000" flipV="1">
            <a:off x="-240731" y="1205309"/>
            <a:ext cx="1329689" cy="814476"/>
          </a:xfrm>
          <a:prstGeom prst="parallelogram">
            <a:avLst>
              <a:gd name="adj" fmla="val 102018"/>
            </a:avLst>
          </a:prstGeom>
          <a:solidFill>
            <a:srgbClr val="216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F5F5259-4CED-0944-A6C6-CB7A893A457E}"/>
              </a:ext>
            </a:extLst>
          </p:cNvPr>
          <p:cNvSpPr/>
          <p:nvPr/>
        </p:nvSpPr>
        <p:spPr>
          <a:xfrm>
            <a:off x="831352" y="1559223"/>
            <a:ext cx="1201747" cy="642646"/>
          </a:xfrm>
          <a:prstGeom prst="rightArrow">
            <a:avLst>
              <a:gd name="adj1" fmla="val 80436"/>
              <a:gd name="adj2" fmla="val 50000"/>
            </a:avLst>
          </a:prstGeom>
          <a:solidFill>
            <a:srgbClr val="4C9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4BD218C-9901-554F-9E46-602EC22F8EA5}"/>
              </a:ext>
            </a:extLst>
          </p:cNvPr>
          <p:cNvSpPr/>
          <p:nvPr/>
        </p:nvSpPr>
        <p:spPr>
          <a:xfrm rot="5400000" flipV="1">
            <a:off x="-240731" y="1883411"/>
            <a:ext cx="1329689" cy="814476"/>
          </a:xfrm>
          <a:prstGeom prst="parallelogram">
            <a:avLst>
              <a:gd name="adj" fmla="val 102018"/>
            </a:avLst>
          </a:prstGeom>
          <a:solidFill>
            <a:srgbClr val="377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71E10CD-F3F5-7D4C-873A-B0D7A67FFE99}"/>
              </a:ext>
            </a:extLst>
          </p:cNvPr>
          <p:cNvSpPr/>
          <p:nvPr/>
        </p:nvSpPr>
        <p:spPr>
          <a:xfrm>
            <a:off x="831352" y="2228028"/>
            <a:ext cx="1201747" cy="642646"/>
          </a:xfrm>
          <a:prstGeom prst="rightArrow">
            <a:avLst>
              <a:gd name="adj1" fmla="val 80436"/>
              <a:gd name="adj2" fmla="val 50000"/>
            </a:avLst>
          </a:prstGeom>
          <a:solidFill>
            <a:srgbClr val="9CB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BDD74A8-8F7B-B645-A98D-A64DB82A5CAA}"/>
              </a:ext>
            </a:extLst>
          </p:cNvPr>
          <p:cNvSpPr/>
          <p:nvPr/>
        </p:nvSpPr>
        <p:spPr>
          <a:xfrm rot="5400000" flipV="1">
            <a:off x="-240731" y="2552216"/>
            <a:ext cx="1329689" cy="814476"/>
          </a:xfrm>
          <a:prstGeom prst="parallelogram">
            <a:avLst>
              <a:gd name="adj" fmla="val 102018"/>
            </a:avLst>
          </a:prstGeom>
          <a:solidFill>
            <a:srgbClr val="779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35E3AB7-C118-1040-ABEE-6C3A90D31B8B}"/>
              </a:ext>
            </a:extLst>
          </p:cNvPr>
          <p:cNvSpPr/>
          <p:nvPr/>
        </p:nvSpPr>
        <p:spPr>
          <a:xfrm>
            <a:off x="814477" y="3575372"/>
            <a:ext cx="1201747" cy="642646"/>
          </a:xfrm>
          <a:prstGeom prst="rightArrow">
            <a:avLst>
              <a:gd name="adj1" fmla="val 80436"/>
              <a:gd name="adj2" fmla="val 50000"/>
            </a:avLst>
          </a:prstGeom>
          <a:solidFill>
            <a:srgbClr val="F29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C08DFB3-CB56-3143-9E62-D9DBE1C5CD92}"/>
              </a:ext>
            </a:extLst>
          </p:cNvPr>
          <p:cNvSpPr/>
          <p:nvPr/>
        </p:nvSpPr>
        <p:spPr>
          <a:xfrm rot="5400000" flipV="1">
            <a:off x="-257606" y="3899560"/>
            <a:ext cx="1329689" cy="814476"/>
          </a:xfrm>
          <a:prstGeom prst="parallelogram">
            <a:avLst>
              <a:gd name="adj" fmla="val 102018"/>
            </a:avLst>
          </a:prstGeom>
          <a:solidFill>
            <a:srgbClr val="BA7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2A62AA8-6A11-C941-872A-941E04D5C426}"/>
              </a:ext>
            </a:extLst>
          </p:cNvPr>
          <p:cNvSpPr/>
          <p:nvPr/>
        </p:nvSpPr>
        <p:spPr>
          <a:xfrm>
            <a:off x="821373" y="2896833"/>
            <a:ext cx="1201747" cy="642646"/>
          </a:xfrm>
          <a:prstGeom prst="rightArrow">
            <a:avLst>
              <a:gd name="adj1" fmla="val 80436"/>
              <a:gd name="adj2" fmla="val 50000"/>
            </a:avLst>
          </a:prstGeom>
          <a:solidFill>
            <a:srgbClr val="EDE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D47DAFCC-5A37-9044-81C6-A9E2090FA16B}"/>
              </a:ext>
            </a:extLst>
          </p:cNvPr>
          <p:cNvSpPr/>
          <p:nvPr/>
        </p:nvSpPr>
        <p:spPr>
          <a:xfrm rot="5400000" flipV="1">
            <a:off x="-250710" y="3221021"/>
            <a:ext cx="1329689" cy="814476"/>
          </a:xfrm>
          <a:prstGeom prst="parallelogram">
            <a:avLst>
              <a:gd name="adj" fmla="val 102018"/>
            </a:avLst>
          </a:prstGeom>
          <a:solidFill>
            <a:srgbClr val="FBE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2DF021-BC78-B644-8177-757B0334CAE0}"/>
              </a:ext>
            </a:extLst>
          </p:cNvPr>
          <p:cNvSpPr txBox="1"/>
          <p:nvPr/>
        </p:nvSpPr>
        <p:spPr>
          <a:xfrm>
            <a:off x="2316141" y="88112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b="1" dirty="0">
                <a:ln>
                  <a:solidFill>
                    <a:srgbClr val="2F80B8"/>
                  </a:solidFill>
                </a:ln>
                <a:solidFill>
                  <a:srgbClr val="2F80B8"/>
                </a:solidFill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964CD4-8600-E84E-A99F-1A4DFB109AB6}"/>
              </a:ext>
            </a:extLst>
          </p:cNvPr>
          <p:cNvCxnSpPr>
            <a:cxnSpLocks/>
          </p:cNvCxnSpPr>
          <p:nvPr/>
        </p:nvCxnSpPr>
        <p:spPr>
          <a:xfrm>
            <a:off x="2356627" y="948305"/>
            <a:ext cx="0" cy="51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D2B56F-774B-A74F-9A80-0D26320EF62B}"/>
              </a:ext>
            </a:extLst>
          </p:cNvPr>
          <p:cNvSpPr txBox="1"/>
          <p:nvPr/>
        </p:nvSpPr>
        <p:spPr>
          <a:xfrm>
            <a:off x="2315952" y="1559222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b="1" dirty="0">
                <a:ln>
                  <a:solidFill>
                    <a:srgbClr val="4C9F83"/>
                  </a:solidFill>
                </a:ln>
                <a:solidFill>
                  <a:srgbClr val="4C9F83"/>
                </a:solidFill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CA5BB5-F8D3-7748-BADB-CBF7F0A4BFE4}"/>
              </a:ext>
            </a:extLst>
          </p:cNvPr>
          <p:cNvCxnSpPr>
            <a:cxnSpLocks/>
          </p:cNvCxnSpPr>
          <p:nvPr/>
        </p:nvCxnSpPr>
        <p:spPr>
          <a:xfrm>
            <a:off x="2356438" y="1626407"/>
            <a:ext cx="0" cy="517590"/>
          </a:xfrm>
          <a:prstGeom prst="line">
            <a:avLst/>
          </a:prstGeom>
          <a:ln w="38100">
            <a:solidFill>
              <a:srgbClr val="4C9F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5B0831-3F8E-B44A-B35D-134C6335F81D}"/>
              </a:ext>
            </a:extLst>
          </p:cNvPr>
          <p:cNvSpPr txBox="1"/>
          <p:nvPr/>
        </p:nvSpPr>
        <p:spPr>
          <a:xfrm>
            <a:off x="2315952" y="222802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b="1" dirty="0">
                <a:ln>
                  <a:solidFill>
                    <a:srgbClr val="9CBA58"/>
                  </a:solidFill>
                </a:ln>
                <a:solidFill>
                  <a:srgbClr val="9CBA58"/>
                </a:solidFill>
                <a:cs typeface="Arial" panose="020B0604020202020204" pitchFamily="34" charset="0"/>
              </a:rPr>
              <a:t>03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FBFF13-C5C7-5E4E-9AE7-EA1861B069CE}"/>
              </a:ext>
            </a:extLst>
          </p:cNvPr>
          <p:cNvCxnSpPr>
            <a:cxnSpLocks/>
          </p:cNvCxnSpPr>
          <p:nvPr/>
        </p:nvCxnSpPr>
        <p:spPr>
          <a:xfrm>
            <a:off x="2356438" y="2295212"/>
            <a:ext cx="0" cy="517590"/>
          </a:xfrm>
          <a:prstGeom prst="line">
            <a:avLst/>
          </a:prstGeom>
          <a:ln w="38100">
            <a:solidFill>
              <a:srgbClr val="9CB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78C8E9-18EA-744A-8196-428808E74C35}"/>
              </a:ext>
            </a:extLst>
          </p:cNvPr>
          <p:cNvSpPr txBox="1"/>
          <p:nvPr/>
        </p:nvSpPr>
        <p:spPr>
          <a:xfrm>
            <a:off x="2315952" y="290656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b="1" dirty="0">
                <a:ln>
                  <a:solidFill>
                    <a:srgbClr val="EDE635"/>
                  </a:solidFill>
                </a:ln>
                <a:solidFill>
                  <a:srgbClr val="EDE635"/>
                </a:solidFill>
                <a:cs typeface="Arial" panose="020B0604020202020204" pitchFamily="34" charset="0"/>
              </a:rPr>
              <a:t>04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FE09E5-B093-444A-B807-B490716A457E}"/>
              </a:ext>
            </a:extLst>
          </p:cNvPr>
          <p:cNvCxnSpPr>
            <a:cxnSpLocks/>
          </p:cNvCxnSpPr>
          <p:nvPr/>
        </p:nvCxnSpPr>
        <p:spPr>
          <a:xfrm>
            <a:off x="2356438" y="2973750"/>
            <a:ext cx="0" cy="517590"/>
          </a:xfrm>
          <a:prstGeom prst="line">
            <a:avLst/>
          </a:prstGeom>
          <a:ln w="38100">
            <a:solidFill>
              <a:srgbClr val="EDE6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311B664-303C-3840-A0A0-3E8254C7C050}"/>
              </a:ext>
            </a:extLst>
          </p:cNvPr>
          <p:cNvSpPr txBox="1"/>
          <p:nvPr/>
        </p:nvSpPr>
        <p:spPr>
          <a:xfrm>
            <a:off x="2303264" y="35753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b="1" dirty="0">
                <a:ln>
                  <a:solidFill>
                    <a:srgbClr val="F29B33"/>
                  </a:solidFill>
                </a:ln>
                <a:solidFill>
                  <a:srgbClr val="F29B33"/>
                </a:solidFill>
                <a:cs typeface="Arial" panose="020B0604020202020204" pitchFamily="34" charset="0"/>
              </a:rPr>
              <a:t>05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D383B4-248D-EE4E-9F21-7876467C555F}"/>
              </a:ext>
            </a:extLst>
          </p:cNvPr>
          <p:cNvCxnSpPr>
            <a:cxnSpLocks/>
          </p:cNvCxnSpPr>
          <p:nvPr/>
        </p:nvCxnSpPr>
        <p:spPr>
          <a:xfrm>
            <a:off x="2343750" y="3642556"/>
            <a:ext cx="0" cy="517590"/>
          </a:xfrm>
          <a:prstGeom prst="line">
            <a:avLst/>
          </a:prstGeom>
          <a:ln w="38100">
            <a:solidFill>
              <a:srgbClr val="F29B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685435-4F02-2D43-9F2D-87379BCBBF22}"/>
              </a:ext>
            </a:extLst>
          </p:cNvPr>
          <p:cNvSpPr txBox="1"/>
          <p:nvPr/>
        </p:nvSpPr>
        <p:spPr>
          <a:xfrm>
            <a:off x="2315952" y="4262416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b="1" dirty="0">
                <a:ln>
                  <a:solidFill>
                    <a:srgbClr val="C2392B"/>
                  </a:solidFill>
                </a:ln>
                <a:solidFill>
                  <a:srgbClr val="C2392B"/>
                </a:solidFill>
                <a:cs typeface="Arial" panose="020B0604020202020204" pitchFamily="34" charset="0"/>
              </a:rPr>
              <a:t>06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319EA-4367-6E41-BB51-3CF297497E70}"/>
              </a:ext>
            </a:extLst>
          </p:cNvPr>
          <p:cNvCxnSpPr>
            <a:cxnSpLocks/>
          </p:cNvCxnSpPr>
          <p:nvPr/>
        </p:nvCxnSpPr>
        <p:spPr>
          <a:xfrm>
            <a:off x="2356438" y="4329601"/>
            <a:ext cx="0" cy="517590"/>
          </a:xfrm>
          <a:prstGeom prst="line">
            <a:avLst/>
          </a:prstGeom>
          <a:ln w="38100">
            <a:solidFill>
              <a:srgbClr val="C2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3816A104-506B-284E-B311-EFBEA52F5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9" y="1003693"/>
            <a:ext cx="392133" cy="392133"/>
          </a:xfrm>
          <a:prstGeom prst="rect">
            <a:avLst/>
          </a:prstGeom>
        </p:spPr>
      </p:pic>
      <p:pic>
        <p:nvPicPr>
          <p:cNvPr id="33" name="Picture 32" descr="A picture containing clipart&#10;&#10;Description automatically generated">
            <a:extLst>
              <a:ext uri="{FF2B5EF4-FFF2-40B4-BE49-F238E27FC236}">
                <a16:creationId xmlns:a16="http://schemas.microsoft.com/office/drawing/2014/main" id="{CA1795C7-7505-F84F-AA26-B6E040FD4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92" y="2375885"/>
            <a:ext cx="374904" cy="3749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909118-3A20-434F-B0E5-398C018DB4CE}"/>
              </a:ext>
            </a:extLst>
          </p:cNvPr>
          <p:cNvSpPr txBox="1"/>
          <p:nvPr/>
        </p:nvSpPr>
        <p:spPr>
          <a:xfrm>
            <a:off x="2820722" y="872709"/>
            <a:ext cx="3807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dirty="0">
                <a:solidFill>
                  <a:schemeClr val="bg1"/>
                </a:solidFill>
                <a:cs typeface="Arial" panose="020B0604020202020204" pitchFamily="34" charset="0"/>
              </a:rPr>
              <a:t>Conociendo UX / 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A3F562-511B-9746-9AC9-E57805298F67}"/>
              </a:ext>
            </a:extLst>
          </p:cNvPr>
          <p:cNvSpPr txBox="1"/>
          <p:nvPr/>
        </p:nvSpPr>
        <p:spPr>
          <a:xfrm>
            <a:off x="2820533" y="1559603"/>
            <a:ext cx="4057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dirty="0">
                <a:solidFill>
                  <a:schemeClr val="bg1"/>
                </a:solidFill>
                <a:cs typeface="Arial" panose="020B0604020202020204" pitchFamily="34" charset="0"/>
              </a:rPr>
              <a:t>Startup de Adobe XD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A86E5D-A47A-A04F-B444-E3CA48A05B8E}"/>
              </a:ext>
            </a:extLst>
          </p:cNvPr>
          <p:cNvSpPr txBox="1"/>
          <p:nvPr/>
        </p:nvSpPr>
        <p:spPr>
          <a:xfrm>
            <a:off x="2820533" y="2228408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dirty="0">
                <a:solidFill>
                  <a:schemeClr val="bg1"/>
                </a:solidFill>
                <a:cs typeface="Arial" panose="020B0604020202020204" pitchFamily="34" charset="0"/>
              </a:rPr>
              <a:t>Tools tour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0DA12A-4B97-B646-98E4-FC9DBA390303}"/>
              </a:ext>
            </a:extLst>
          </p:cNvPr>
          <p:cNvSpPr txBox="1"/>
          <p:nvPr/>
        </p:nvSpPr>
        <p:spPr>
          <a:xfrm>
            <a:off x="2820533" y="2906946"/>
            <a:ext cx="3919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dirty="0">
                <a:solidFill>
                  <a:schemeClr val="bg1"/>
                </a:solidFill>
                <a:cs typeface="Arial" panose="020B0604020202020204" pitchFamily="34" charset="0"/>
              </a:rPr>
              <a:t>Diseño de Artboards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5C494-9970-F64C-9C09-193E4CDDF3C8}"/>
              </a:ext>
            </a:extLst>
          </p:cNvPr>
          <p:cNvSpPr txBox="1"/>
          <p:nvPr/>
        </p:nvSpPr>
        <p:spPr>
          <a:xfrm>
            <a:off x="2807845" y="3575752"/>
            <a:ext cx="5628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dirty="0">
                <a:solidFill>
                  <a:schemeClr val="bg1"/>
                </a:solidFill>
                <a:cs typeface="Arial" panose="020B0604020202020204" pitchFamily="34" charset="0"/>
              </a:rPr>
              <a:t>Animaciones e intereacciones</a:t>
            </a:r>
            <a:endParaRPr lang="es-HN" altLang="es-HN" sz="31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19AB10-5581-114B-8F94-61D850E8CC0F}"/>
              </a:ext>
            </a:extLst>
          </p:cNvPr>
          <p:cNvSpPr txBox="1"/>
          <p:nvPr/>
        </p:nvSpPr>
        <p:spPr>
          <a:xfrm>
            <a:off x="2820533" y="4262797"/>
            <a:ext cx="5944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es-HN" sz="3200" dirty="0">
                <a:solidFill>
                  <a:schemeClr val="bg1"/>
                </a:solidFill>
                <a:cs typeface="Arial" panose="020B0604020202020204" pitchFamily="34" charset="0"/>
              </a:rPr>
              <a:t>Compartir un prototipo animado</a:t>
            </a:r>
          </a:p>
        </p:txBody>
      </p:sp>
      <p:pic>
        <p:nvPicPr>
          <p:cNvPr id="5" name="Picture 4" descr="A picture containing sheep&#10;&#10;Description automatically generated">
            <a:extLst>
              <a:ext uri="{FF2B5EF4-FFF2-40B4-BE49-F238E27FC236}">
                <a16:creationId xmlns:a16="http://schemas.microsoft.com/office/drawing/2014/main" id="{8787408D-FB4F-4343-AAD5-6A84B0C7A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774" y="3699473"/>
            <a:ext cx="394443" cy="394443"/>
          </a:xfrm>
          <a:prstGeom prst="rect">
            <a:avLst/>
          </a:prstGeom>
        </p:spPr>
      </p:pic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555964-B5BD-204B-AC84-BAFE2B0AB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575" y="62060"/>
            <a:ext cx="1231468" cy="1231468"/>
          </a:xfrm>
          <a:prstGeom prst="rect">
            <a:avLst/>
          </a:prstGeom>
        </p:spPr>
      </p:pic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D9FA9F-4108-324C-B681-C4B722407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429" y="3025730"/>
            <a:ext cx="413629" cy="413629"/>
          </a:xfrm>
          <a:prstGeom prst="rect">
            <a:avLst/>
          </a:prstGeom>
        </p:spPr>
      </p:pic>
      <p:pic>
        <p:nvPicPr>
          <p:cNvPr id="47" name="Picture 46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D267415A-8EB7-EB43-85E8-16B49CE8B8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792" y="4406269"/>
            <a:ext cx="337611" cy="337611"/>
          </a:xfrm>
          <a:prstGeom prst="rect">
            <a:avLst/>
          </a:prstGeom>
        </p:spPr>
      </p:pic>
      <p:pic>
        <p:nvPicPr>
          <p:cNvPr id="49" name="Picture 48" descr="A close up of a light&#10;&#10;Description automatically generated">
            <a:extLst>
              <a:ext uri="{FF2B5EF4-FFF2-40B4-BE49-F238E27FC236}">
                <a16:creationId xmlns:a16="http://schemas.microsoft.com/office/drawing/2014/main" id="{2E88BC12-C5BC-E545-8A5D-96AE0BA053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981" y="1710502"/>
            <a:ext cx="382965" cy="382965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60020CD3-0A71-174A-AF1B-F2E4A6CB2F88}"/>
              </a:ext>
            </a:extLst>
          </p:cNvPr>
          <p:cNvSpPr/>
          <p:nvPr/>
        </p:nvSpPr>
        <p:spPr>
          <a:xfrm>
            <a:off x="7999620" y="335093"/>
            <a:ext cx="873377" cy="873377"/>
          </a:xfrm>
          <a:prstGeom prst="ellipse">
            <a:avLst/>
          </a:prstGeom>
          <a:solidFill>
            <a:srgbClr val="222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35 Min.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C00FD76-F3C2-C746-892B-5D0CB29FC470}"/>
              </a:ext>
            </a:extLst>
          </p:cNvPr>
          <p:cNvSpPr/>
          <p:nvPr/>
        </p:nvSpPr>
        <p:spPr>
          <a:xfrm>
            <a:off x="4379495" y="0"/>
            <a:ext cx="4764505" cy="5143499"/>
          </a:xfrm>
          <a:prstGeom prst="rect">
            <a:avLst/>
          </a:prstGeom>
          <a:solidFill>
            <a:srgbClr val="1A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18B540B6-6A1E-8F4B-B0BF-22F4BB8E6E5A}"/>
              </a:ext>
            </a:extLst>
          </p:cNvPr>
          <p:cNvSpPr/>
          <p:nvPr/>
        </p:nvSpPr>
        <p:spPr>
          <a:xfrm rot="16200000">
            <a:off x="2773223" y="2036868"/>
            <a:ext cx="1731223" cy="1671525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CAE41D22-373A-1141-8D9C-A2606DBF1902}"/>
              </a:ext>
            </a:extLst>
          </p:cNvPr>
          <p:cNvSpPr/>
          <p:nvPr/>
        </p:nvSpPr>
        <p:spPr>
          <a:xfrm rot="16200000">
            <a:off x="4542151" y="2053060"/>
            <a:ext cx="1731223" cy="1671525"/>
          </a:xfrm>
          <a:prstGeom prst="hexagon">
            <a:avLst/>
          </a:prstGeom>
          <a:solidFill>
            <a:srgbClr val="82C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F3C93-4ABE-6C41-9F95-B13DEC96D4BA}"/>
              </a:ext>
            </a:extLst>
          </p:cNvPr>
          <p:cNvSpPr txBox="1"/>
          <p:nvPr/>
        </p:nvSpPr>
        <p:spPr>
          <a:xfrm>
            <a:off x="3376831" y="2547543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E339A-54BB-CF41-A6AB-7E4A221D0EB6}"/>
              </a:ext>
            </a:extLst>
          </p:cNvPr>
          <p:cNvSpPr txBox="1"/>
          <p:nvPr/>
        </p:nvSpPr>
        <p:spPr>
          <a:xfrm>
            <a:off x="4572000" y="254754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F5B470F0-EBD1-324D-A84A-C11073924BAD}"/>
              </a:ext>
            </a:extLst>
          </p:cNvPr>
          <p:cNvSpPr/>
          <p:nvPr/>
        </p:nvSpPr>
        <p:spPr>
          <a:xfrm>
            <a:off x="3237688" y="2208999"/>
            <a:ext cx="2506436" cy="1360715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Google Shape;155;p15">
            <a:extLst>
              <a:ext uri="{FF2B5EF4-FFF2-40B4-BE49-F238E27FC236}">
                <a16:creationId xmlns:a16="http://schemas.microsoft.com/office/drawing/2014/main" id="{A498095B-D618-8F46-AE8A-AEF348C19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3510" y="605227"/>
            <a:ext cx="3235464" cy="8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/>
              <a:t>Conociendo</a:t>
            </a:r>
            <a:endParaRPr sz="4200" dirty="0"/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FE88DFF5-2622-FC41-BA6A-52497137F92D}"/>
              </a:ext>
            </a:extLst>
          </p:cNvPr>
          <p:cNvSpPr/>
          <p:nvPr/>
        </p:nvSpPr>
        <p:spPr>
          <a:xfrm>
            <a:off x="4221475" y="1366200"/>
            <a:ext cx="579312" cy="714629"/>
          </a:xfrm>
          <a:prstGeom prst="downArrow">
            <a:avLst/>
          </a:prstGeom>
          <a:solidFill>
            <a:srgbClr val="222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74EF45-7328-BB40-B691-0B2A4CFB5639}"/>
              </a:ext>
            </a:extLst>
          </p:cNvPr>
          <p:cNvGrpSpPr/>
          <p:nvPr/>
        </p:nvGrpSpPr>
        <p:grpSpPr>
          <a:xfrm>
            <a:off x="177268" y="812966"/>
            <a:ext cx="8868920" cy="4263525"/>
            <a:chOff x="177268" y="812966"/>
            <a:chExt cx="8868920" cy="4263525"/>
          </a:xfrm>
        </p:grpSpPr>
        <p:sp>
          <p:nvSpPr>
            <p:cNvPr id="12" name="Rounded Rectangl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4B453EC-6E59-ED4B-BE64-A14872BC3B06}"/>
                </a:ext>
              </a:extLst>
            </p:cNvPr>
            <p:cNvSpPr/>
            <p:nvPr/>
          </p:nvSpPr>
          <p:spPr>
            <a:xfrm>
              <a:off x="177268" y="1773052"/>
              <a:ext cx="2461530" cy="30777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err="1"/>
                <a:t>Fitt’s</a:t>
              </a:r>
              <a:r>
                <a:rPr lang="en-US" sz="1300" dirty="0"/>
                <a:t> Law</a:t>
              </a:r>
            </a:p>
          </p:txBody>
        </p:sp>
        <p:sp>
          <p:nvSpPr>
            <p:cNvPr id="13" name="Rounded Rectangle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1F902F33-63DE-8A40-B804-AA55FFDE4C0B}"/>
                </a:ext>
              </a:extLst>
            </p:cNvPr>
            <p:cNvSpPr/>
            <p:nvPr/>
          </p:nvSpPr>
          <p:spPr>
            <a:xfrm>
              <a:off x="177268" y="2263514"/>
              <a:ext cx="2461530" cy="30777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Hick’s Law</a:t>
              </a:r>
            </a:p>
          </p:txBody>
        </p:sp>
        <p:sp>
          <p:nvSpPr>
            <p:cNvPr id="14" name="Rounded Rectangle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893D9A4E-83DD-E741-84A8-4FBA2464B343}"/>
                </a:ext>
              </a:extLst>
            </p:cNvPr>
            <p:cNvSpPr/>
            <p:nvPr/>
          </p:nvSpPr>
          <p:spPr>
            <a:xfrm>
              <a:off x="177268" y="2755946"/>
              <a:ext cx="2461530" cy="30777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Aesthetic Usability Effect</a:t>
              </a:r>
            </a:p>
          </p:txBody>
        </p:sp>
        <p:sp>
          <p:nvSpPr>
            <p:cNvPr id="16" name="Rounded Rectangle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47CCDF6B-B384-8E41-B9A7-624CFAF123EF}"/>
                </a:ext>
              </a:extLst>
            </p:cNvPr>
            <p:cNvSpPr/>
            <p:nvPr/>
          </p:nvSpPr>
          <p:spPr>
            <a:xfrm>
              <a:off x="184462" y="3738242"/>
              <a:ext cx="2461530" cy="30777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Jakob’s Law</a:t>
              </a:r>
            </a:p>
          </p:txBody>
        </p:sp>
        <p:sp>
          <p:nvSpPr>
            <p:cNvPr id="17" name="Rounded Rectangle 16">
              <a:hlinkClick r:id="rId6" action="ppaction://hlinksldjump"/>
              <a:extLst>
                <a:ext uri="{FF2B5EF4-FFF2-40B4-BE49-F238E27FC236}">
                  <a16:creationId xmlns:a16="http://schemas.microsoft.com/office/drawing/2014/main" id="{81D25833-892F-1E4E-A5E9-10450FA1B159}"/>
                </a:ext>
              </a:extLst>
            </p:cNvPr>
            <p:cNvSpPr/>
            <p:nvPr/>
          </p:nvSpPr>
          <p:spPr>
            <a:xfrm>
              <a:off x="181649" y="3248607"/>
              <a:ext cx="2461530" cy="30777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Miller’s Law</a:t>
              </a:r>
            </a:p>
          </p:txBody>
        </p:sp>
        <p:pic>
          <p:nvPicPr>
            <p:cNvPr id="20" name="Picture 19" descr="A picture containing clock, plate&#10;&#10;Description automatically generated">
              <a:hlinkClick r:id="rId2" action="ppaction://hlinksldjump"/>
              <a:extLst>
                <a:ext uri="{FF2B5EF4-FFF2-40B4-BE49-F238E27FC236}">
                  <a16:creationId xmlns:a16="http://schemas.microsoft.com/office/drawing/2014/main" id="{A156E570-7048-F64B-9A27-7A933314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5048" y="1828645"/>
              <a:ext cx="194157" cy="194157"/>
            </a:xfrm>
            <a:prstGeom prst="rect">
              <a:avLst/>
            </a:prstGeom>
          </p:spPr>
        </p:pic>
        <p:pic>
          <p:nvPicPr>
            <p:cNvPr id="21" name="Picture 20" descr="A picture containing clock, plate&#10;&#10;Description automatically generated">
              <a:extLst>
                <a:ext uri="{FF2B5EF4-FFF2-40B4-BE49-F238E27FC236}">
                  <a16:creationId xmlns:a16="http://schemas.microsoft.com/office/drawing/2014/main" id="{9E55E935-DB3E-1F41-B6F8-2B781859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0865" y="2320323"/>
              <a:ext cx="194157" cy="194157"/>
            </a:xfrm>
            <a:prstGeom prst="rect">
              <a:avLst/>
            </a:prstGeom>
          </p:spPr>
        </p:pic>
        <p:pic>
          <p:nvPicPr>
            <p:cNvPr id="22" name="Picture 21" descr="A picture containing clock, plate&#10;&#10;Description automatically generated">
              <a:extLst>
                <a:ext uri="{FF2B5EF4-FFF2-40B4-BE49-F238E27FC236}">
                  <a16:creationId xmlns:a16="http://schemas.microsoft.com/office/drawing/2014/main" id="{167BB00D-EAFE-8F4D-945C-9C7042B77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0864" y="2818296"/>
              <a:ext cx="194157" cy="194157"/>
            </a:xfrm>
            <a:prstGeom prst="rect">
              <a:avLst/>
            </a:prstGeom>
          </p:spPr>
        </p:pic>
        <p:pic>
          <p:nvPicPr>
            <p:cNvPr id="24" name="Picture 23" descr="A picture containing clock, plate&#10;&#10;Description automatically generated">
              <a:extLst>
                <a:ext uri="{FF2B5EF4-FFF2-40B4-BE49-F238E27FC236}">
                  <a16:creationId xmlns:a16="http://schemas.microsoft.com/office/drawing/2014/main" id="{FF78AA94-9A4F-4A42-8C88-029578769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5244" y="3305417"/>
              <a:ext cx="194157" cy="194157"/>
            </a:xfrm>
            <a:prstGeom prst="rect">
              <a:avLst/>
            </a:prstGeom>
          </p:spPr>
        </p:pic>
        <p:pic>
          <p:nvPicPr>
            <p:cNvPr id="25" name="Picture 24" descr="A picture containing clock, plate&#10;&#10;Description automatically generated">
              <a:extLst>
                <a:ext uri="{FF2B5EF4-FFF2-40B4-BE49-F238E27FC236}">
                  <a16:creationId xmlns:a16="http://schemas.microsoft.com/office/drawing/2014/main" id="{546BB00A-3D2F-A242-B91F-0AF586DB8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9952" y="3795052"/>
              <a:ext cx="194157" cy="194157"/>
            </a:xfrm>
            <a:prstGeom prst="rect">
              <a:avLst/>
            </a:prstGeom>
          </p:spPr>
        </p:pic>
        <p:pic>
          <p:nvPicPr>
            <p:cNvPr id="29" name="Picture 2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79112E5-72CE-864D-8EE9-BB64C1B71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141" y="812966"/>
              <a:ext cx="823784" cy="823784"/>
            </a:xfrm>
            <a:prstGeom prst="rect">
              <a:avLst/>
            </a:prstGeom>
          </p:spPr>
        </p:pic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FB18C8-B47A-F144-808C-8C6E884D5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4595" y="817471"/>
              <a:ext cx="823784" cy="823784"/>
            </a:xfrm>
            <a:prstGeom prst="rect">
              <a:avLst/>
            </a:prstGeom>
          </p:spPr>
        </p:pic>
        <p:sp>
          <p:nvSpPr>
            <p:cNvPr id="31" name="Rounded Rectangle 30">
              <a:hlinkClick r:id="rId9" action="ppaction://hlinksldjump"/>
              <a:extLst>
                <a:ext uri="{FF2B5EF4-FFF2-40B4-BE49-F238E27FC236}">
                  <a16:creationId xmlns:a16="http://schemas.microsoft.com/office/drawing/2014/main" id="{2F421F24-45EE-2444-A887-F056B778BDF7}"/>
                </a:ext>
              </a:extLst>
            </p:cNvPr>
            <p:cNvSpPr/>
            <p:nvPr/>
          </p:nvSpPr>
          <p:spPr>
            <a:xfrm>
              <a:off x="6435722" y="1777584"/>
              <a:ext cx="2461530" cy="30777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300" dirty="0"/>
                <a:t>Legibilidad</a:t>
              </a:r>
            </a:p>
          </p:txBody>
        </p:sp>
        <p:sp>
          <p:nvSpPr>
            <p:cNvPr id="32" name="Rounded Rectangle 31">
              <a:hlinkClick r:id="rId10" action="ppaction://hlinksldjump"/>
              <a:extLst>
                <a:ext uri="{FF2B5EF4-FFF2-40B4-BE49-F238E27FC236}">
                  <a16:creationId xmlns:a16="http://schemas.microsoft.com/office/drawing/2014/main" id="{5BA5E5CA-37E6-194D-9FE1-68DC7E70525F}"/>
                </a:ext>
              </a:extLst>
            </p:cNvPr>
            <p:cNvSpPr/>
            <p:nvPr/>
          </p:nvSpPr>
          <p:spPr>
            <a:xfrm>
              <a:off x="6435722" y="2268046"/>
              <a:ext cx="2461530" cy="30777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300" dirty="0"/>
                <a:t>Consistencia</a:t>
              </a:r>
            </a:p>
          </p:txBody>
        </p:sp>
        <p:sp>
          <p:nvSpPr>
            <p:cNvPr id="33" name="Rounded Rectangle 32">
              <a:hlinkClick r:id="rId11" action="ppaction://hlinksldjump"/>
              <a:extLst>
                <a:ext uri="{FF2B5EF4-FFF2-40B4-BE49-F238E27FC236}">
                  <a16:creationId xmlns:a16="http://schemas.microsoft.com/office/drawing/2014/main" id="{375F2CDB-ACCA-C040-922F-EB3C7ABFEBB2}"/>
                </a:ext>
              </a:extLst>
            </p:cNvPr>
            <p:cNvSpPr/>
            <p:nvPr/>
          </p:nvSpPr>
          <p:spPr>
            <a:xfrm>
              <a:off x="6435722" y="2760478"/>
              <a:ext cx="2461530" cy="30777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300" dirty="0"/>
                <a:t>Comprensibilidad</a:t>
              </a:r>
            </a:p>
          </p:txBody>
        </p:sp>
        <p:sp>
          <p:nvSpPr>
            <p:cNvPr id="34" name="Rounded Rectangle 33">
              <a:hlinkClick r:id="rId12" action="ppaction://hlinksldjump"/>
              <a:extLst>
                <a:ext uri="{FF2B5EF4-FFF2-40B4-BE49-F238E27FC236}">
                  <a16:creationId xmlns:a16="http://schemas.microsoft.com/office/drawing/2014/main" id="{B95E469B-DB4B-0A45-B47A-A3DC58655884}"/>
                </a:ext>
              </a:extLst>
            </p:cNvPr>
            <p:cNvSpPr/>
            <p:nvPr/>
          </p:nvSpPr>
          <p:spPr>
            <a:xfrm>
              <a:off x="6446245" y="3251405"/>
              <a:ext cx="2461530" cy="30777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300" dirty="0"/>
                <a:t>Escalabilidad</a:t>
              </a:r>
            </a:p>
          </p:txBody>
        </p:sp>
        <p:sp>
          <p:nvSpPr>
            <p:cNvPr id="36" name="Rounded Rectangle 35">
              <a:hlinkClick r:id="rId13" action="ppaction://hlinksldjump"/>
              <a:extLst>
                <a:ext uri="{FF2B5EF4-FFF2-40B4-BE49-F238E27FC236}">
                  <a16:creationId xmlns:a16="http://schemas.microsoft.com/office/drawing/2014/main" id="{454615BF-C25C-3E4E-817B-E8003F37536A}"/>
                </a:ext>
              </a:extLst>
            </p:cNvPr>
            <p:cNvSpPr/>
            <p:nvPr/>
          </p:nvSpPr>
          <p:spPr>
            <a:xfrm>
              <a:off x="6435722" y="3738242"/>
              <a:ext cx="2461530" cy="30777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300" dirty="0"/>
                <a:t>Jerarquía</a:t>
              </a:r>
            </a:p>
          </p:txBody>
        </p:sp>
        <p:pic>
          <p:nvPicPr>
            <p:cNvPr id="38" name="Picture 37" descr="A picture containing clock, plate&#10;&#10;Description automatically generated">
              <a:extLst>
                <a:ext uri="{FF2B5EF4-FFF2-40B4-BE49-F238E27FC236}">
                  <a16:creationId xmlns:a16="http://schemas.microsoft.com/office/drawing/2014/main" id="{0972FECD-FE9F-9740-9FF1-49B1DF28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53502" y="1833177"/>
              <a:ext cx="194157" cy="194157"/>
            </a:xfrm>
            <a:prstGeom prst="rect">
              <a:avLst/>
            </a:prstGeom>
          </p:spPr>
        </p:pic>
        <p:pic>
          <p:nvPicPr>
            <p:cNvPr id="39" name="Picture 38" descr="A picture containing clock, plate&#10;&#10;Description automatically generated">
              <a:extLst>
                <a:ext uri="{FF2B5EF4-FFF2-40B4-BE49-F238E27FC236}">
                  <a16:creationId xmlns:a16="http://schemas.microsoft.com/office/drawing/2014/main" id="{3694C853-95EA-7C4F-8D24-4CB86DA65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9319" y="2324855"/>
              <a:ext cx="194157" cy="194157"/>
            </a:xfrm>
            <a:prstGeom prst="rect">
              <a:avLst/>
            </a:prstGeom>
          </p:spPr>
        </p:pic>
        <p:pic>
          <p:nvPicPr>
            <p:cNvPr id="40" name="Picture 39" descr="A picture containing clock, plate&#10;&#10;Description automatically generated">
              <a:extLst>
                <a:ext uri="{FF2B5EF4-FFF2-40B4-BE49-F238E27FC236}">
                  <a16:creationId xmlns:a16="http://schemas.microsoft.com/office/drawing/2014/main" id="{511DFBB7-15BB-9649-833B-41593CC8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9318" y="2822828"/>
              <a:ext cx="194157" cy="194157"/>
            </a:xfrm>
            <a:prstGeom prst="rect">
              <a:avLst/>
            </a:prstGeom>
          </p:spPr>
        </p:pic>
        <p:pic>
          <p:nvPicPr>
            <p:cNvPr id="41" name="Picture 40" descr="A picture containing clock, plate&#10;&#10;Description automatically generated">
              <a:extLst>
                <a:ext uri="{FF2B5EF4-FFF2-40B4-BE49-F238E27FC236}">
                  <a16:creationId xmlns:a16="http://schemas.microsoft.com/office/drawing/2014/main" id="{94302B8B-FB21-6E47-B39A-3A8C7D0E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3651" y="3308214"/>
              <a:ext cx="194157" cy="194157"/>
            </a:xfrm>
            <a:prstGeom prst="rect">
              <a:avLst/>
            </a:prstGeom>
          </p:spPr>
        </p:pic>
        <p:pic>
          <p:nvPicPr>
            <p:cNvPr id="42" name="Picture 41" descr="A picture containing clock, plate&#10;&#10;Description automatically generated">
              <a:extLst>
                <a:ext uri="{FF2B5EF4-FFF2-40B4-BE49-F238E27FC236}">
                  <a16:creationId xmlns:a16="http://schemas.microsoft.com/office/drawing/2014/main" id="{F1EC1137-B9C7-2C4B-B388-5160EAB7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9317" y="3797850"/>
              <a:ext cx="194157" cy="194157"/>
            </a:xfrm>
            <a:prstGeom prst="rect">
              <a:avLst/>
            </a:prstGeom>
          </p:spPr>
        </p:pic>
        <p:pic>
          <p:nvPicPr>
            <p:cNvPr id="53" name="Picture 52" descr="A picture containing building, light, window, drawing&#10;&#10;Description automatically generated">
              <a:extLst>
                <a:ext uri="{FF2B5EF4-FFF2-40B4-BE49-F238E27FC236}">
                  <a16:creationId xmlns:a16="http://schemas.microsoft.com/office/drawing/2014/main" id="{262A889A-FC4E-7F4B-8911-72D802643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0762" y="4870743"/>
              <a:ext cx="159083" cy="159083"/>
            </a:xfrm>
            <a:prstGeom prst="rect">
              <a:avLst/>
            </a:prstGeom>
          </p:spPr>
        </p:pic>
        <p:sp>
          <p:nvSpPr>
            <p:cNvPr id="54" name="TextBox 53">
              <a:hlinkClick r:id="rId15"/>
              <a:extLst>
                <a:ext uri="{FF2B5EF4-FFF2-40B4-BE49-F238E27FC236}">
                  <a16:creationId xmlns:a16="http://schemas.microsoft.com/office/drawing/2014/main" id="{F67026A9-AD6F-F542-B1A3-BB51F81014BD}"/>
                </a:ext>
              </a:extLst>
            </p:cNvPr>
            <p:cNvSpPr txBox="1"/>
            <p:nvPr/>
          </p:nvSpPr>
          <p:spPr>
            <a:xfrm>
              <a:off x="748447" y="4763163"/>
              <a:ext cx="1709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www.lawsofux.com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hlinkClick r:id="rId16"/>
              <a:extLst>
                <a:ext uri="{FF2B5EF4-FFF2-40B4-BE49-F238E27FC236}">
                  <a16:creationId xmlns:a16="http://schemas.microsoft.com/office/drawing/2014/main" id="{696610B5-EA0C-EE4C-8D78-CD17E083E50F}"/>
                </a:ext>
              </a:extLst>
            </p:cNvPr>
            <p:cNvSpPr txBox="1"/>
            <p:nvPr/>
          </p:nvSpPr>
          <p:spPr>
            <a:xfrm>
              <a:off x="6373662" y="4784103"/>
              <a:ext cx="267252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u="sng" dirty="0">
                  <a:solidFill>
                    <a:schemeClr val="bg1"/>
                  </a:solidFill>
                </a:rPr>
                <a:t>Wikipedia: </a:t>
              </a:r>
              <a:r>
                <a:rPr lang="en-US" sz="1300" u="sng" dirty="0" err="1">
                  <a:solidFill>
                    <a:schemeClr val="bg1"/>
                  </a:solidFill>
                </a:rPr>
                <a:t>User_interface_design</a:t>
              </a:r>
              <a:endParaRPr lang="en-US" sz="1300" u="sng" dirty="0">
                <a:solidFill>
                  <a:schemeClr val="bg1"/>
                </a:solidFill>
              </a:endParaRPr>
            </a:p>
          </p:txBody>
        </p:sp>
        <p:pic>
          <p:nvPicPr>
            <p:cNvPr id="46" name="Picture 45" descr="A picture containing building, light, window, drawing&#10;&#10;Description automatically generated">
              <a:extLst>
                <a:ext uri="{FF2B5EF4-FFF2-40B4-BE49-F238E27FC236}">
                  <a16:creationId xmlns:a16="http://schemas.microsoft.com/office/drawing/2014/main" id="{B4258A96-4158-AD4D-A2CE-7F95AFCD8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14579" y="4870742"/>
              <a:ext cx="159083" cy="159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62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Xd - Adobe Xd Cc Logo, Transparent Png">
            <a:hlinkClick r:id="rId2"/>
            <a:extLst>
              <a:ext uri="{FF2B5EF4-FFF2-40B4-BE49-F238E27FC236}">
                <a16:creationId xmlns:a16="http://schemas.microsoft.com/office/drawing/2014/main" id="{66D50BA4-FB3C-CF4F-83C3-8C8F510D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65" y="2284413"/>
            <a:ext cx="5074220" cy="127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hlinkClick r:id="rId2"/>
            <a:extLst>
              <a:ext uri="{FF2B5EF4-FFF2-40B4-BE49-F238E27FC236}">
                <a16:creationId xmlns:a16="http://schemas.microsoft.com/office/drawing/2014/main" id="{72AB5F5A-6FEA-D247-B8BC-154B55318E36}"/>
              </a:ext>
            </a:extLst>
          </p:cNvPr>
          <p:cNvSpPr/>
          <p:nvPr/>
        </p:nvSpPr>
        <p:spPr>
          <a:xfrm>
            <a:off x="1795435" y="2834640"/>
            <a:ext cx="4160520" cy="720090"/>
          </a:xfrm>
          <a:prstGeom prst="roundRect">
            <a:avLst/>
          </a:prstGeom>
          <a:solidFill>
            <a:srgbClr val="1A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Adobe XD CC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30C40F-DD91-5A46-95AE-E5912FF19DB1}"/>
              </a:ext>
            </a:extLst>
          </p:cNvPr>
          <p:cNvSpPr/>
          <p:nvPr/>
        </p:nvSpPr>
        <p:spPr>
          <a:xfrm>
            <a:off x="527631" y="303264"/>
            <a:ext cx="3850973" cy="4815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bg1"/>
                </a:solidFill>
              </a:rPr>
              <a:t>Manos a la obra</a:t>
            </a:r>
          </a:p>
        </p:txBody>
      </p:sp>
    </p:spTree>
    <p:extLst>
      <p:ext uri="{BB962C8B-B14F-4D97-AF65-F5344CB8AC3E}">
        <p14:creationId xmlns:p14="http://schemas.microsoft.com/office/powerpoint/2010/main" val="57337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80CBD6-3274-404C-9202-E1ADF5A5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3" y="1003479"/>
            <a:ext cx="1926625" cy="396028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4819DC-E4BB-924D-8B6C-4407C854F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744" y="1003478"/>
            <a:ext cx="1926625" cy="3960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540AB-0B92-5A45-B3E7-340E20314183}"/>
              </a:ext>
            </a:extLst>
          </p:cNvPr>
          <p:cNvSpPr/>
          <p:nvPr/>
        </p:nvSpPr>
        <p:spPr>
          <a:xfrm>
            <a:off x="2898071" y="4260458"/>
            <a:ext cx="1911179" cy="703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FE6153-C914-3D42-AA29-446DF6D08EAD}"/>
              </a:ext>
            </a:extLst>
          </p:cNvPr>
          <p:cNvSpPr/>
          <p:nvPr/>
        </p:nvSpPr>
        <p:spPr>
          <a:xfrm>
            <a:off x="3040749" y="4316783"/>
            <a:ext cx="348344" cy="166631"/>
          </a:xfrm>
          <a:prstGeom prst="roundRect">
            <a:avLst/>
          </a:prstGeom>
          <a:solidFill>
            <a:srgbClr val="1247B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Buy</a:t>
            </a:r>
            <a:endParaRPr lang="en-US" sz="8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53D8A3-1549-9941-868E-048F1F71EE2E}"/>
              </a:ext>
            </a:extLst>
          </p:cNvPr>
          <p:cNvSpPr/>
          <p:nvPr/>
        </p:nvSpPr>
        <p:spPr>
          <a:xfrm>
            <a:off x="4239478" y="4300307"/>
            <a:ext cx="435650" cy="18310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42AF3-2B85-074A-868D-522787F10783}"/>
              </a:ext>
            </a:extLst>
          </p:cNvPr>
          <p:cNvSpPr txBox="1"/>
          <p:nvPr/>
        </p:nvSpPr>
        <p:spPr>
          <a:xfrm>
            <a:off x="3699775" y="4300307"/>
            <a:ext cx="5453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Quantity: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4C182B-670C-3546-A931-987028F17CAA}"/>
              </a:ext>
            </a:extLst>
          </p:cNvPr>
          <p:cNvSpPr/>
          <p:nvPr/>
        </p:nvSpPr>
        <p:spPr>
          <a:xfrm>
            <a:off x="561946" y="161632"/>
            <a:ext cx="3850973" cy="4815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Fitt’s</a:t>
            </a:r>
            <a:r>
              <a:rPr lang="en-US" sz="2400" dirty="0"/>
              <a:t> Law</a:t>
            </a:r>
          </a:p>
        </p:txBody>
      </p:sp>
      <p:pic>
        <p:nvPicPr>
          <p:cNvPr id="12" name="Picture 11" descr="A close up of a logo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CC128DC6-1957-D243-83D7-AD082D552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9" y="230401"/>
            <a:ext cx="343967" cy="343967"/>
          </a:xfrm>
          <a:prstGeom prst="rect">
            <a:avLst/>
          </a:prstGeom>
        </p:spPr>
      </p:pic>
      <p:pic>
        <p:nvPicPr>
          <p:cNvPr id="1026" name="Picture 2" descr="UX Essentials: Fitt's Law - Darcey Beau - Medium">
            <a:extLst>
              <a:ext uri="{FF2B5EF4-FFF2-40B4-BE49-F238E27FC236}">
                <a16:creationId xmlns:a16="http://schemas.microsoft.com/office/drawing/2014/main" id="{1FFF2850-5F6C-8A4F-A662-DC9D30C6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35" y="3566734"/>
            <a:ext cx="3388162" cy="13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776AB4-1FE9-1D4A-B048-87E3BDCB96B2}"/>
              </a:ext>
            </a:extLst>
          </p:cNvPr>
          <p:cNvSpPr txBox="1"/>
          <p:nvPr/>
        </p:nvSpPr>
        <p:spPr>
          <a:xfrm>
            <a:off x="5511135" y="2834642"/>
            <a:ext cx="3388162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tx1"/>
                </a:solidFill>
              </a:rPr>
              <a:t>El tiempo para llegar a un objetivo es una función de la distancia y el tamaño del objetivo</a:t>
            </a:r>
          </a:p>
        </p:txBody>
      </p:sp>
    </p:spTree>
    <p:extLst>
      <p:ext uri="{BB962C8B-B14F-4D97-AF65-F5344CB8AC3E}">
        <p14:creationId xmlns:p14="http://schemas.microsoft.com/office/powerpoint/2010/main" val="190960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4C182B-670C-3546-A931-987028F17CAA}"/>
              </a:ext>
            </a:extLst>
          </p:cNvPr>
          <p:cNvSpPr/>
          <p:nvPr/>
        </p:nvSpPr>
        <p:spPr>
          <a:xfrm>
            <a:off x="561946" y="161632"/>
            <a:ext cx="3850973" cy="4815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Hick’s Law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214435-8490-674A-B2CD-85B048EF8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3" b="-1"/>
          <a:stretch/>
        </p:blipFill>
        <p:spPr>
          <a:xfrm>
            <a:off x="1412820" y="814647"/>
            <a:ext cx="2086838" cy="423403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90D24A5C-3002-EE46-82F3-99A5317D3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9" y="230401"/>
            <a:ext cx="343967" cy="343967"/>
          </a:xfrm>
          <a:prstGeom prst="rect">
            <a:avLst/>
          </a:prstGeom>
        </p:spPr>
      </p:pic>
      <p:pic>
        <p:nvPicPr>
          <p:cNvPr id="2050" name="Picture 2" descr="What is Hick's law? - Quora">
            <a:extLst>
              <a:ext uri="{FF2B5EF4-FFF2-40B4-BE49-F238E27FC236}">
                <a16:creationId xmlns:a16="http://schemas.microsoft.com/office/drawing/2014/main" id="{03E4A27A-044C-5641-9611-FC979D4A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7" y="3345732"/>
            <a:ext cx="3388162" cy="154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80EB6-DECB-4A4B-8C03-403B1CDD86BD}"/>
              </a:ext>
            </a:extLst>
          </p:cNvPr>
          <p:cNvSpPr txBox="1"/>
          <p:nvPr/>
        </p:nvSpPr>
        <p:spPr>
          <a:xfrm>
            <a:off x="5444836" y="2685013"/>
            <a:ext cx="3388162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tx1"/>
                </a:solidFill>
              </a:rPr>
              <a:t>El tiempo que debe tomar una decisión aumenta a medida que el numero de opciones crece</a:t>
            </a:r>
          </a:p>
        </p:txBody>
      </p:sp>
    </p:spTree>
    <p:extLst>
      <p:ext uri="{BB962C8B-B14F-4D97-AF65-F5344CB8AC3E}">
        <p14:creationId xmlns:p14="http://schemas.microsoft.com/office/powerpoint/2010/main" val="36568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4C182B-670C-3546-A931-987028F17CAA}"/>
              </a:ext>
            </a:extLst>
          </p:cNvPr>
          <p:cNvSpPr/>
          <p:nvPr/>
        </p:nvSpPr>
        <p:spPr>
          <a:xfrm>
            <a:off x="561946" y="161632"/>
            <a:ext cx="3850973" cy="4815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Aesthetic Usability Effect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214435-8490-674A-B2CD-85B048EF8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3" b="-1"/>
          <a:stretch/>
        </p:blipFill>
        <p:spPr>
          <a:xfrm>
            <a:off x="1412820" y="814647"/>
            <a:ext cx="2086838" cy="4234036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3BD8149D-5F94-D342-B90A-BD8EF1534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9" y="230401"/>
            <a:ext cx="343967" cy="34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C2444-9E57-7544-AB05-DEC1D0CFEDF0}"/>
              </a:ext>
            </a:extLst>
          </p:cNvPr>
          <p:cNvSpPr txBox="1"/>
          <p:nvPr/>
        </p:nvSpPr>
        <p:spPr>
          <a:xfrm>
            <a:off x="5378131" y="3424846"/>
            <a:ext cx="338816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tx1"/>
                </a:solidFill>
              </a:rPr>
              <a:t>Se percibe el diseño mas agradable como mas usable.</a:t>
            </a:r>
          </a:p>
        </p:txBody>
      </p:sp>
    </p:spTree>
    <p:extLst>
      <p:ext uri="{BB962C8B-B14F-4D97-AF65-F5344CB8AC3E}">
        <p14:creationId xmlns:p14="http://schemas.microsoft.com/office/powerpoint/2010/main" val="4189512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4C182B-670C-3546-A931-987028F17CAA}"/>
              </a:ext>
            </a:extLst>
          </p:cNvPr>
          <p:cNvSpPr/>
          <p:nvPr/>
        </p:nvSpPr>
        <p:spPr>
          <a:xfrm>
            <a:off x="561946" y="161632"/>
            <a:ext cx="3850973" cy="4815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Miller’s Law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214435-8490-674A-B2CD-85B048EF8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3" b="-1"/>
          <a:stretch/>
        </p:blipFill>
        <p:spPr>
          <a:xfrm>
            <a:off x="1412820" y="814647"/>
            <a:ext cx="2086838" cy="4234036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0C0A345D-3B98-2D48-8B9C-08DA35ED8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9" y="230401"/>
            <a:ext cx="343967" cy="34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03C3E-EFFC-BF4A-AA0B-793DF5818CB8}"/>
              </a:ext>
            </a:extLst>
          </p:cNvPr>
          <p:cNvSpPr txBox="1"/>
          <p:nvPr/>
        </p:nvSpPr>
        <p:spPr>
          <a:xfrm>
            <a:off x="5840729" y="3829052"/>
            <a:ext cx="3035707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tx1"/>
                </a:solidFill>
              </a:rPr>
              <a:t>La persona promedio solo puede mantener 7 (+-2) elementos en su memoria.</a:t>
            </a:r>
          </a:p>
        </p:txBody>
      </p:sp>
    </p:spTree>
    <p:extLst>
      <p:ext uri="{BB962C8B-B14F-4D97-AF65-F5344CB8AC3E}">
        <p14:creationId xmlns:p14="http://schemas.microsoft.com/office/powerpoint/2010/main" val="1112219704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224</Words>
  <Application>Microsoft Macintosh PowerPoint</Application>
  <PresentationFormat>On-screen Show (16:9)</PresentationFormat>
  <Paragraphs>66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Lato</vt:lpstr>
      <vt:lpstr>Roboto Thin</vt:lpstr>
      <vt:lpstr>Roboto</vt:lpstr>
      <vt:lpstr>Roboto Light</vt:lpstr>
      <vt:lpstr>Kunstler Script</vt:lpstr>
      <vt:lpstr>Montserrat</vt:lpstr>
      <vt:lpstr>Calibri</vt:lpstr>
      <vt:lpstr>Focus</vt:lpstr>
      <vt:lpstr>Fundamentos de UX/UI y Desarrollo de prototipos con Adobe XD </vt:lpstr>
      <vt:lpstr>PowerPoint Presentation</vt:lpstr>
      <vt:lpstr>Nuestra Agenda</vt:lpstr>
      <vt:lpstr>Conociendo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UX/UI y Desarrollo de prototipos con Adobe XD </dc:title>
  <cp:lastModifiedBy>ALEX FABIAN ESCOTO AMAYA</cp:lastModifiedBy>
  <cp:revision>30</cp:revision>
  <dcterms:modified xsi:type="dcterms:W3CDTF">2020-05-24T22:21:49Z</dcterms:modified>
</cp:coreProperties>
</file>